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ojrmq9yJqT1cG3lTgECmkjiOr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4061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AMSW:  This information matches the website.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419600" y="5334000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40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0680" algn="l">
              <a:spcBef>
                <a:spcPts val="400"/>
              </a:spcBef>
              <a:spcAft>
                <a:spcPts val="0"/>
              </a:spcAft>
              <a:buSzPts val="2080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2895" algn="l">
              <a:spcBef>
                <a:spcPts val="400"/>
              </a:spcBef>
              <a:spcAft>
                <a:spcPts val="0"/>
              </a:spcAft>
              <a:buSzPts val="1170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2895" algn="l">
              <a:spcBef>
                <a:spcPts val="400"/>
              </a:spcBef>
              <a:spcAft>
                <a:spcPts val="0"/>
              </a:spcAft>
              <a:buSzPts val="1170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rgbClr val="16355B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2895" algn="l">
              <a:spcBef>
                <a:spcPts val="400"/>
              </a:spcBef>
              <a:spcAft>
                <a:spcPts val="0"/>
              </a:spcAft>
              <a:buSzPts val="1170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194D8C"/>
              </a:gs>
              <a:gs pos="55000">
                <a:srgbClr val="5B90DA"/>
              </a:gs>
              <a:gs pos="100000">
                <a:srgbClr val="194D8C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755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36" name="Google Shape;36;p6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37" name="Google Shape;37;p6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4B8DA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39" name="Google Shape;39;p6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40" name="Google Shape;40;p6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CB2D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8EC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495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170" algn="l">
              <a:spcBef>
                <a:spcPts val="400"/>
              </a:spcBef>
              <a:spcAft>
                <a:spcPts val="0"/>
              </a:spcAft>
              <a:buSzPts val="1820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170" algn="l">
              <a:spcBef>
                <a:spcPts val="400"/>
              </a:spcBef>
              <a:spcAft>
                <a:spcPts val="0"/>
              </a:spcAft>
              <a:buSzPts val="1820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3"/>
          </p:nvPr>
        </p:nvSpPr>
        <p:spPr>
          <a:xfrm>
            <a:off x="457200" y="147243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7660" algn="l">
              <a:spcBef>
                <a:spcPts val="400"/>
              </a:spcBef>
              <a:spcAft>
                <a:spcPts val="0"/>
              </a:spcAft>
              <a:buSzPts val="1560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4"/>
          </p:nvPr>
        </p:nvSpPr>
        <p:spPr>
          <a:xfrm>
            <a:off x="4645025" y="147243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7660" algn="l">
              <a:spcBef>
                <a:spcPts val="0"/>
              </a:spcBef>
              <a:spcAft>
                <a:spcPts val="0"/>
              </a:spcAft>
              <a:buSzPts val="1560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1141232" y="5371568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/>
          <p:nvPr/>
        </p:nvSpPr>
        <p:spPr>
          <a:xfrm>
            <a:off x="716436" y="5001993"/>
            <a:ext cx="3802003" cy="1443111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2"/>
          <p:cNvSpPr/>
          <p:nvPr/>
        </p:nvSpPr>
        <p:spPr>
          <a:xfrm>
            <a:off x="-53561" y="5785023"/>
            <a:ext cx="3802003" cy="838200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12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12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3659F"/>
              </a:gs>
              <a:gs pos="72000">
                <a:srgbClr val="6191D4"/>
              </a:gs>
              <a:gs pos="100000">
                <a:srgbClr val="88A7D9"/>
              </a:gs>
            </a:gsLst>
            <a:lin ang="16200000" scaled="0"/>
          </a:gradFill>
          <a:ln w="9525" cap="rnd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716436" y="5001993"/>
            <a:ext cx="3802003" cy="1443111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A4B8DA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-53561" y="5785023"/>
            <a:ext cx="3802003" cy="838200"/>
          </a:xfrm>
          <a:custGeom>
            <a:avLst/>
            <a:gdLst/>
            <a:ahLst/>
            <a:cxnLst/>
            <a:rect l="l" t="t" r="r" b="b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CB2D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04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55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u="none">
                <a:solidFill>
                  <a:srgbClr val="16355B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" descr="Navbar_bann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00025"/>
            <a:ext cx="86868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>
            <a:spLocks noGrp="1"/>
          </p:cNvSpPr>
          <p:nvPr>
            <p:ph type="title"/>
          </p:nvPr>
        </p:nvSpPr>
        <p:spPr>
          <a:xfrm>
            <a:off x="914400" y="521208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Lucida Sans"/>
              <a:buNone/>
            </a:pPr>
            <a:r>
              <a:rPr lang="en-US" sz="3200"/>
              <a:t>NCAB</a:t>
            </a:r>
            <a:endParaRPr/>
          </a:p>
        </p:txBody>
      </p:sp>
      <p:sp>
        <p:nvSpPr>
          <p:cNvPr id="108" name="Google Shape;108;p1"/>
          <p:cNvSpPr txBox="1">
            <a:spLocks noGrp="1"/>
          </p:cNvSpPr>
          <p:nvPr>
            <p:ph type="body" idx="1"/>
          </p:nvPr>
        </p:nvSpPr>
        <p:spPr>
          <a:xfrm>
            <a:off x="4421584" y="5739825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ct val="64999"/>
              <a:buNone/>
            </a:pPr>
            <a:r>
              <a:rPr lang="en-US" dirty="0"/>
              <a:t>Nomination deadline</a:t>
            </a:r>
            <a:endParaRPr dirty="0"/>
          </a:p>
          <a:p>
            <a:pPr marL="0" lvl="0" indent="0" algn="r" rtl="0">
              <a:spcBef>
                <a:spcPts val="400"/>
              </a:spcBef>
              <a:spcAft>
                <a:spcPts val="0"/>
              </a:spcAft>
              <a:buSzPct val="64999"/>
              <a:buNone/>
            </a:pPr>
            <a:r>
              <a:rPr lang="en-US" sz="3600" dirty="0"/>
              <a:t>August 15th 2024</a:t>
            </a:r>
            <a:endParaRPr dirty="0"/>
          </a:p>
        </p:txBody>
      </p:sp>
      <p:grpSp>
        <p:nvGrpSpPr>
          <p:cNvPr id="109" name="Google Shape;109;p1"/>
          <p:cNvGrpSpPr/>
          <p:nvPr/>
        </p:nvGrpSpPr>
        <p:grpSpPr>
          <a:xfrm>
            <a:off x="914400" y="2117883"/>
            <a:ext cx="7467600" cy="3079330"/>
            <a:chOff x="0" y="182403"/>
            <a:chExt cx="7467600" cy="3079330"/>
          </a:xfrm>
        </p:grpSpPr>
        <p:sp>
          <p:nvSpPr>
            <p:cNvPr id="110" name="Google Shape;110;p1"/>
            <p:cNvSpPr/>
            <p:nvPr/>
          </p:nvSpPr>
          <p:spPr>
            <a:xfrm>
              <a:off x="0" y="182403"/>
              <a:ext cx="2333625" cy="1400175"/>
            </a:xfrm>
            <a:prstGeom prst="rect">
              <a:avLst/>
            </a:prstGeom>
            <a:solidFill>
              <a:srgbClr val="BF504D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"/>
            <p:cNvSpPr txBox="1"/>
            <p:nvPr/>
          </p:nvSpPr>
          <p:spPr>
            <a:xfrm>
              <a:off x="0" y="182403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Charles D. Durbin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$300 &amp; 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Animal Caretaker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2566987" y="182403"/>
              <a:ext cx="2333625" cy="1400175"/>
            </a:xfrm>
            <a:prstGeom prst="rect">
              <a:avLst/>
            </a:prstGeom>
            <a:solidFill>
              <a:schemeClr val="accent3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"/>
            <p:cNvSpPr txBox="1"/>
            <p:nvPr/>
          </p:nvSpPr>
          <p:spPr>
            <a:xfrm>
              <a:off x="2566987" y="182403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Curtis A.  Black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$400 &amp; 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Veterinary or Health Technician</a:t>
              </a: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5133975" y="182403"/>
              <a:ext cx="2333625" cy="1400175"/>
            </a:xfrm>
            <a:prstGeom prst="rect">
              <a:avLst/>
            </a:prstGeom>
            <a:solidFill>
              <a:schemeClr val="accent4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5133975" y="182403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Richard L. Pierson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$500 &amp; 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Supervisory or Managerial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0" y="1844070"/>
              <a:ext cx="2333625" cy="1400175"/>
            </a:xfrm>
            <a:prstGeom prst="rect">
              <a:avLst/>
            </a:prstGeom>
            <a:solidFill>
              <a:srgbClr val="49ACC5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"/>
            <p:cNvSpPr txBox="1"/>
            <p:nvPr/>
          </p:nvSpPr>
          <p:spPr>
            <a:xfrm>
              <a:off x="0" y="1844070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William I. Gay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$400 &amp; 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Trainer</a:t>
              </a:r>
              <a:endParaRPr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5133974" y="1846563"/>
              <a:ext cx="2333625" cy="1400175"/>
            </a:xfrm>
            <a:prstGeom prst="rect">
              <a:avLst/>
            </a:prstGeom>
            <a:solidFill>
              <a:srgbClr val="F79543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5133974" y="1846563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Joseph R. Held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$500 &amp; 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Clinical or Facility Lab Veterinarian</a:t>
              </a:r>
              <a:endParaRPr/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2574081" y="1861558"/>
              <a:ext cx="2333625" cy="1400175"/>
            </a:xfrm>
            <a:prstGeom prst="rect">
              <a:avLst/>
            </a:prstGeom>
            <a:solidFill>
              <a:srgbClr val="BF504D"/>
            </a:solidFill>
            <a:ln w="55000" cap="flat" cmpd="thickThin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"/>
            <p:cNvSpPr txBox="1"/>
            <p:nvPr/>
          </p:nvSpPr>
          <p:spPr>
            <a:xfrm>
              <a:off x="2574081" y="1861558"/>
              <a:ext cx="2333625" cy="14001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Lucida Sans"/>
                <a:buNone/>
              </a:pPr>
              <a:r>
                <a:rPr lang="en-US" sz="1800" b="1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Betty Fatzie Award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Plaque</a:t>
              </a:r>
              <a:endParaRPr/>
            </a:p>
            <a:p>
              <a:pPr marL="228600" marR="0" lvl="2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Lucida Sans"/>
                <a:buChar char="•"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Volunteer Council or Committee Member</a:t>
              </a:r>
              <a:endParaRPr/>
            </a:p>
          </p:txBody>
        </p:sp>
      </p:grpSp>
      <p:sp>
        <p:nvSpPr>
          <p:cNvPr id="122" name="Google Shape;122;p1"/>
          <p:cNvSpPr txBox="1"/>
          <p:nvPr/>
        </p:nvSpPr>
        <p:spPr>
          <a:xfrm>
            <a:off x="152400" y="6197025"/>
            <a:ext cx="1897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District </a:t>
            </a:r>
            <a:r>
              <a:rPr lang="en-US" sz="32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③</a:t>
            </a:r>
            <a:endParaRPr sz="32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566908" indent="-457200">
              <a:spcBef>
                <a:spcPts val="0"/>
              </a:spcBef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/>
              <a:t>Durbin Award</a:t>
            </a:r>
            <a:r>
              <a:rPr lang="en-US" dirty="0"/>
              <a:t> recognizes an individual for their outstanding performance in providing animal husbandry care to enrich, enhance or improve the lives of laboratory animals.</a:t>
            </a:r>
            <a:endParaRPr dirty="0"/>
          </a:p>
          <a:p>
            <a:pPr marL="566908" indent="-457200"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/>
              <a:t>Black Award </a:t>
            </a:r>
            <a:r>
              <a:rPr lang="en-US" dirty="0"/>
              <a:t>recognizes an individual for their outstanding accomplishments in the delivery of veterinary and technical services to enhance the health and well-being of laboratory animals.</a:t>
            </a:r>
            <a:endParaRPr dirty="0"/>
          </a:p>
          <a:p>
            <a:pPr marL="566908" indent="-457200"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/>
              <a:t>Pierson Award </a:t>
            </a:r>
            <a:r>
              <a:rPr lang="en-US" dirty="0"/>
              <a:t>recognizes an individual for their outstanding accomplishments in administration, management, or the support of programs relating to the care, quality, or humane treatment of animals used in biomedical research.</a:t>
            </a:r>
            <a:endParaRPr dirty="0"/>
          </a:p>
          <a:p>
            <a:pPr marL="566908" indent="-457200"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/>
              <a:t>Gay Award </a:t>
            </a:r>
            <a:r>
              <a:rPr lang="en-US" dirty="0"/>
              <a:t>recognizes an individual for their outstanding contributions to the field of laboratory animal training and education.</a:t>
            </a:r>
            <a:endParaRPr dirty="0"/>
          </a:p>
          <a:p>
            <a:pPr marL="566908" indent="-457200"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 err="1"/>
              <a:t>Fatzie</a:t>
            </a:r>
            <a:r>
              <a:rPr lang="en-US" sz="3200" b="1" dirty="0"/>
              <a:t> Award </a:t>
            </a:r>
            <a:r>
              <a:rPr lang="en-US" dirty="0"/>
              <a:t>recognizes an individual who has shown dedication and service to the National Capital Area Branch by volunteer efforts, commitment of time and community impact.</a:t>
            </a:r>
            <a:endParaRPr dirty="0"/>
          </a:p>
          <a:p>
            <a:pPr marL="566908" indent="-457200">
              <a:buSzPct val="64999"/>
              <a:buFont typeface="Wingdings" panose="05000000000000000000" pitchFamily="2" charset="2"/>
              <a:buChar char="Ø"/>
            </a:pPr>
            <a:r>
              <a:rPr lang="en-US" dirty="0"/>
              <a:t>The </a:t>
            </a:r>
            <a:r>
              <a:rPr lang="en-US" sz="3200" b="1" dirty="0"/>
              <a:t>Held Award </a:t>
            </a:r>
            <a:r>
              <a:rPr lang="en-US" dirty="0"/>
              <a:t>is intended for Clinical or Facility Laboratory Animal Veterinarians. The award specifically excludes director of animal programs.</a:t>
            </a:r>
            <a:endParaRPr dirty="0"/>
          </a:p>
        </p:txBody>
      </p:sp>
      <p:sp>
        <p:nvSpPr>
          <p:cNvPr id="129" name="Google Shape;129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Awards Details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on brainstorming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Sans</vt:lpstr>
      <vt:lpstr>Noto Sans Symbols</vt:lpstr>
      <vt:lpstr>Verdana</vt:lpstr>
      <vt:lpstr>Wingdings</vt:lpstr>
      <vt:lpstr>Presentation on brainstorming</vt:lpstr>
      <vt:lpstr>NCAB</vt:lpstr>
      <vt:lpstr>Awards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NCAB</dc:title>
  <cp:lastModifiedBy>Chinchilla, Jose (NIH/NEI) [E]</cp:lastModifiedBy>
  <cp:revision>1</cp:revision>
  <dcterms:created xsi:type="dcterms:W3CDTF">2010-03-29T16:59:57Z</dcterms:created>
  <dcterms:modified xsi:type="dcterms:W3CDTF">2024-03-09T19:54:08Z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